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89" r:id="rId8"/>
    <p:sldId id="263" r:id="rId9"/>
    <p:sldId id="264" r:id="rId10"/>
    <p:sldId id="265" r:id="rId11"/>
    <p:sldId id="290" r:id="rId12"/>
    <p:sldId id="267" r:id="rId13"/>
    <p:sldId id="268" r:id="rId14"/>
    <p:sldId id="269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D905E-2ED0-4B0B-BBBD-CCA6243557CB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7ED1F-9091-40D1-B401-DC5560CF1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7ED1F-9091-40D1-B401-DC5560CF19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7ED1F-9091-40D1-B401-DC5560CF19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8710EE-087D-4FCF-9036-C16F1DD6DD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>
                <a:latin typeface="Times New Roman" pitchFamily="18" charset="0"/>
              </a:rPr>
              <a:t>Figure 17.4 The triplet code.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8C3FC4-7824-41F6-A16A-E7553DEDECF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>
                <a:latin typeface="Times New Roman" pitchFamily="18" charset="0"/>
              </a:rPr>
              <a:t>Figure 17.5 The codon table for mRNA.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7ED1F-9091-40D1-B401-DC5560CF194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0AB417-A719-4581-AC0C-BE181465B6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>
                <a:latin typeface="Times New Roman" pitchFamily="18" charset="0"/>
              </a:rPr>
              <a:t>Figure 17.7 The stages of transcription: initiation, elongation, and termination.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152400"/>
            <a:ext cx="8991600" cy="76944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Flow of Genetic Information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990600"/>
            <a:ext cx="8534400" cy="518160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information content of DNA is in the form of specific sequences of nucleotides</a:t>
            </a:r>
          </a:p>
          <a:p>
            <a:pPr marL="350838" marR="0" lvl="0" indent="-350838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DNA inherited by an organism leads to specific traits by dictating the synthesis of proteins</a:t>
            </a:r>
          </a:p>
          <a:p>
            <a:pPr marL="350838" marR="0" lvl="0" indent="-350838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Proteins are the links between genotype and phenotype</a:t>
            </a:r>
          </a:p>
          <a:p>
            <a:pPr marL="350838" marR="0" lvl="0" indent="-350838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 expression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process by which DNA directs protein synthesis, includes two stages: transcription and translation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7000" y="228600"/>
            <a:ext cx="8534400" cy="76944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Cracking the Code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155700"/>
            <a:ext cx="8305800" cy="553382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64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codons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were deciphered by the mid-1960s</a:t>
            </a:r>
          </a:p>
          <a:p>
            <a:pPr marL="350838" marR="0" lvl="0" indent="-350838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64 triplets,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code for amino acids; 3 triplets are “stop” signals to end translation</a:t>
            </a:r>
          </a:p>
          <a:p>
            <a:pPr marL="350838" marR="0" lvl="0" indent="-350838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genetic code is redundant (more than one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may specify a particular amino acid) but not ambiguous; no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specifies more than one amino acid</a:t>
            </a:r>
          </a:p>
          <a:p>
            <a:pPr marL="350838" marR="0" lvl="0" indent="-350838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Codons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be read in the correct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reading frame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 groupings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in order for the specified polypeptide to be produced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400"/>
            <a:ext cx="2590800" cy="304800"/>
          </a:xfrm>
        </p:spPr>
        <p:txBody>
          <a:bodyPr/>
          <a:lstStyle/>
          <a:p>
            <a:pPr eaLnBrk="1" hangingPunct="1"/>
            <a:r>
              <a:rPr lang="en-US" sz="1200" b="0">
                <a:latin typeface="Arial" charset="0"/>
              </a:rPr>
              <a:t>Figure 17.5</a:t>
            </a:r>
          </a:p>
        </p:txBody>
      </p:sp>
      <p:pic>
        <p:nvPicPr>
          <p:cNvPr id="19459" name="Picture 3" descr="17_05GeneticCode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3550" y="136525"/>
            <a:ext cx="5676900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502025" y="139700"/>
            <a:ext cx="23717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800" b="1"/>
              <a:t>Second mRNA base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 rot="-5400000">
            <a:off x="22225" y="3492501"/>
            <a:ext cx="37560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800" b="1"/>
              <a:t>First mRNA base (5</a:t>
            </a:r>
            <a:r>
              <a:rPr lang="en-US" sz="1800" b="1">
                <a:sym typeface="Symbol" pitchFamily="18" charset="2"/>
              </a:rPr>
              <a:t> end of codon)</a:t>
            </a:r>
            <a:endParaRPr lang="en-US" sz="1800" b="1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 rot="-5400000">
            <a:off x="5381625" y="3543301"/>
            <a:ext cx="37560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800" b="1"/>
              <a:t>Third mRNA base (3</a:t>
            </a:r>
            <a:r>
              <a:rPr lang="en-US" sz="1800" b="1">
                <a:sym typeface="Symbol" pitchFamily="18" charset="2"/>
              </a:rPr>
              <a:t> end of codon)</a:t>
            </a:r>
            <a:endParaRPr lang="en-US" sz="1800" b="1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392363" y="762000"/>
            <a:ext cx="45402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UUU</a:t>
            </a:r>
            <a:endParaRPr lang="en-US" sz="1800" b="1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93950" y="11049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UUC</a:t>
            </a:r>
            <a:endParaRPr lang="en-US" sz="1800" b="1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392363" y="14478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UUA</a:t>
            </a:r>
            <a:endParaRPr lang="en-US" sz="1800" b="1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395538" y="22288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CUU</a:t>
            </a:r>
            <a:endParaRPr lang="en-US" sz="1800" b="1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397125" y="25717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CUC</a:t>
            </a:r>
            <a:endParaRPr lang="en-US" sz="1800" b="1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395538" y="29146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CUA</a:t>
            </a:r>
            <a:endParaRPr lang="en-US" sz="1800" b="1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393950" y="32575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CUG</a:t>
            </a:r>
            <a:endParaRPr lang="en-US" sz="1800" b="1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032125" y="9334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Phe</a:t>
            </a:r>
            <a:endParaRPr lang="en-US" sz="1800" b="1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025775" y="15938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Leu</a:t>
            </a:r>
            <a:endParaRPr lang="en-US" sz="1800" b="1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3025775" y="27432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Leu</a:t>
            </a:r>
            <a:endParaRPr lang="en-US" sz="1800" b="1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057525" y="40513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latin typeface="Times New Roman" pitchFamily="18" charset="0"/>
              </a:rPr>
              <a:t>I</a:t>
            </a:r>
            <a:r>
              <a:rPr lang="en-US" sz="1600" b="1"/>
              <a:t>le</a:t>
            </a:r>
            <a:endParaRPr lang="en-US" sz="1800" b="1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527425" y="7747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UCU</a:t>
            </a:r>
            <a:endParaRPr lang="en-US" sz="1800" b="1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525838" y="11049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UCC</a:t>
            </a:r>
            <a:endParaRPr lang="en-US" sz="1800" b="1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527425" y="14478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UCA</a:t>
            </a:r>
            <a:endParaRPr lang="en-US" sz="1800" b="1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524250" y="17907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UCG</a:t>
            </a:r>
            <a:endParaRPr lang="en-US" sz="1800" b="1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168775" y="12763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Ser</a:t>
            </a:r>
            <a:endParaRPr lang="en-US" sz="1800" b="1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529013" y="22288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CCU</a:t>
            </a:r>
            <a:endParaRPr lang="en-US" sz="1800" b="1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530600" y="25844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CCC</a:t>
            </a:r>
            <a:endParaRPr lang="en-US" sz="1800" b="1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530600" y="29146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CCA</a:t>
            </a:r>
            <a:endParaRPr lang="en-US" sz="1800" b="1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532188" y="32575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CCG</a:t>
            </a:r>
            <a:endParaRPr lang="en-US" sz="1800" b="1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4618038" y="7683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UAU</a:t>
            </a:r>
            <a:endParaRPr lang="en-US" sz="1800" b="1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616450" y="11049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UAC</a:t>
            </a:r>
            <a:endParaRPr lang="en-US" sz="1800" b="1"/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273675" y="9398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Tyr</a:t>
            </a:r>
            <a:endParaRPr lang="en-US" sz="1800" b="1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168775" y="27559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Pro</a:t>
            </a:r>
            <a:endParaRPr lang="en-US" sz="1800" b="1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4168775" y="42291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Thr</a:t>
            </a:r>
            <a:endParaRPr lang="en-US" sz="1800" b="1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645025" y="1454150"/>
            <a:ext cx="962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UAA Stop</a:t>
            </a:r>
            <a:endParaRPr lang="en-US" sz="1800" b="1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4657725" y="1797050"/>
            <a:ext cx="12477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UAG Stop</a:t>
            </a:r>
            <a:endParaRPr lang="en-US" sz="1800" b="1"/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5737225" y="1447800"/>
            <a:ext cx="962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UGA Stop</a:t>
            </a:r>
            <a:endParaRPr lang="en-US" sz="1800" b="1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5730875" y="7747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UGU</a:t>
            </a:r>
            <a:endParaRPr lang="en-US" sz="1800" b="1"/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5730875" y="11049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UGC</a:t>
            </a:r>
            <a:endParaRPr lang="en-US" sz="1800" b="1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6384925" y="9334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Cys</a:t>
            </a:r>
            <a:endParaRPr lang="en-US" sz="1800" b="1"/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5732463" y="1790700"/>
            <a:ext cx="47307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UGG</a:t>
            </a:r>
            <a:endParaRPr lang="en-US" sz="1800" b="1"/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6334125" y="1784350"/>
            <a:ext cx="377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Trp</a:t>
            </a:r>
            <a:endParaRPr lang="en-US" sz="1800" b="1"/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6137275" y="425450"/>
            <a:ext cx="377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800" b="1"/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3933825" y="425450"/>
            <a:ext cx="1746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800" b="1"/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6835775" y="774700"/>
            <a:ext cx="1746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U</a:t>
            </a:r>
            <a:endParaRPr lang="en-US" sz="1800" b="1"/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130425" y="1231900"/>
            <a:ext cx="174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U</a:t>
            </a:r>
            <a:endParaRPr lang="en-US" sz="1800" b="1"/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2136775" y="2705100"/>
            <a:ext cx="174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800" b="1"/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5032375" y="419100"/>
            <a:ext cx="377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800" b="1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6835775" y="2235200"/>
            <a:ext cx="1746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U</a:t>
            </a:r>
            <a:endParaRPr lang="en-US" sz="1800" b="1"/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6835775" y="3714750"/>
            <a:ext cx="1746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U</a:t>
            </a:r>
            <a:endParaRPr lang="en-US" sz="1800" b="1"/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6835775" y="1111250"/>
            <a:ext cx="1746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800" b="1"/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6835775" y="2578100"/>
            <a:ext cx="1746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800" b="1"/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6835775" y="4044950"/>
            <a:ext cx="1746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800" b="1"/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2130425" y="4171950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800" b="1"/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2828925" y="425450"/>
            <a:ext cx="377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U</a:t>
            </a:r>
            <a:endParaRPr lang="en-US" sz="1800" b="1"/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6835775" y="1447800"/>
            <a:ext cx="1873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800" b="1"/>
          </a:p>
        </p:txBody>
      </p: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6835775" y="2914650"/>
            <a:ext cx="1873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800" b="1"/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6835775" y="4394200"/>
            <a:ext cx="1873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800" b="1"/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6829425" y="1790700"/>
            <a:ext cx="257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800" b="1"/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6829425" y="3263900"/>
            <a:ext cx="257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800" b="1"/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5273675" y="240665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His</a:t>
            </a:r>
            <a:endParaRPr lang="en-US" sz="1800" b="1"/>
          </a:p>
        </p:txBody>
      </p: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5273675" y="30734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Gln</a:t>
            </a:r>
            <a:endParaRPr lang="en-US" sz="1800" b="1"/>
          </a:p>
        </p:txBody>
      </p:sp>
      <p:sp>
        <p:nvSpPr>
          <p:cNvPr id="19516" name="Text Box 60"/>
          <p:cNvSpPr txBox="1">
            <a:spLocks noChangeArrowheads="1"/>
          </p:cNvSpPr>
          <p:nvPr/>
        </p:nvSpPr>
        <p:spPr bwMode="auto">
          <a:xfrm>
            <a:off x="5260975" y="38735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Asn</a:t>
            </a:r>
            <a:endParaRPr lang="en-US" sz="1800" b="1"/>
          </a:p>
        </p:txBody>
      </p: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5273675" y="45339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Lys</a:t>
            </a:r>
            <a:endParaRPr lang="en-US" sz="1800" b="1"/>
          </a:p>
        </p:txBody>
      </p:sp>
      <p:sp>
        <p:nvSpPr>
          <p:cNvPr id="19518" name="Text Box 62"/>
          <p:cNvSpPr txBox="1">
            <a:spLocks noChangeArrowheads="1"/>
          </p:cNvSpPr>
          <p:nvPr/>
        </p:nvSpPr>
        <p:spPr bwMode="auto">
          <a:xfrm>
            <a:off x="5273675" y="535305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Asp</a:t>
            </a:r>
            <a:endParaRPr lang="en-US" sz="1800" b="1"/>
          </a:p>
        </p:txBody>
      </p:sp>
      <p:sp>
        <p:nvSpPr>
          <p:cNvPr id="19519" name="Text Box 63"/>
          <p:cNvSpPr txBox="1">
            <a:spLocks noChangeArrowheads="1"/>
          </p:cNvSpPr>
          <p:nvPr/>
        </p:nvSpPr>
        <p:spPr bwMode="auto">
          <a:xfrm>
            <a:off x="4621213" y="22415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CAU</a:t>
            </a:r>
            <a:endParaRPr lang="en-US" sz="1800" b="1"/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5737225" y="22479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CGU</a:t>
            </a:r>
            <a:endParaRPr lang="en-US" sz="1800" b="1"/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4621213" y="25781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CAC</a:t>
            </a:r>
            <a:endParaRPr lang="en-US" sz="1800" b="1"/>
          </a:p>
        </p:txBody>
      </p:sp>
      <p:sp>
        <p:nvSpPr>
          <p:cNvPr id="19522" name="Text Box 66"/>
          <p:cNvSpPr txBox="1">
            <a:spLocks noChangeArrowheads="1"/>
          </p:cNvSpPr>
          <p:nvPr/>
        </p:nvSpPr>
        <p:spPr bwMode="auto">
          <a:xfrm>
            <a:off x="4622800" y="29210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CAA</a:t>
            </a:r>
            <a:endParaRPr lang="en-US" sz="1800" b="1"/>
          </a:p>
        </p:txBody>
      </p: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4622800" y="32702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CAG</a:t>
            </a:r>
            <a:endParaRPr lang="en-US" sz="1800" b="1"/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5734050" y="25781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CGC</a:t>
            </a:r>
            <a:endParaRPr lang="en-US" sz="1800" b="1"/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>
            <a:off x="5734050" y="29146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CGA</a:t>
            </a:r>
            <a:endParaRPr lang="en-US" sz="1800" b="1"/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>
            <a:off x="5734050" y="32575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CGG</a:t>
            </a:r>
            <a:endParaRPr lang="en-US" sz="1800" b="1"/>
          </a:p>
        </p:txBody>
      </p:sp>
      <p:sp>
        <p:nvSpPr>
          <p:cNvPr id="19527" name="Text Box 71"/>
          <p:cNvSpPr txBox="1">
            <a:spLocks noChangeArrowheads="1"/>
          </p:cNvSpPr>
          <p:nvPr/>
        </p:nvSpPr>
        <p:spPr bwMode="auto">
          <a:xfrm>
            <a:off x="2130425" y="5657850"/>
            <a:ext cx="200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800" b="1"/>
          </a:p>
        </p:txBody>
      </p:sp>
      <p:sp>
        <p:nvSpPr>
          <p:cNvPr id="19528" name="Text Box 72"/>
          <p:cNvSpPr txBox="1">
            <a:spLocks noChangeArrowheads="1"/>
          </p:cNvSpPr>
          <p:nvPr/>
        </p:nvSpPr>
        <p:spPr bwMode="auto">
          <a:xfrm>
            <a:off x="2405063" y="37084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AUU</a:t>
            </a:r>
            <a:endParaRPr lang="en-US" sz="1800" b="1"/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2403475" y="40513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AUC</a:t>
            </a:r>
            <a:endParaRPr lang="en-US" sz="1800" b="1"/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2398713" y="438785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AUA</a:t>
            </a:r>
            <a:endParaRPr lang="en-US" sz="1800" b="1"/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3536950" y="37147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ACU</a:t>
            </a:r>
            <a:endParaRPr lang="en-US" sz="1800" b="1"/>
          </a:p>
        </p:txBody>
      </p:sp>
      <p:sp>
        <p:nvSpPr>
          <p:cNvPr id="19532" name="Text Box 76"/>
          <p:cNvSpPr txBox="1">
            <a:spLocks noChangeArrowheads="1"/>
          </p:cNvSpPr>
          <p:nvPr/>
        </p:nvSpPr>
        <p:spPr bwMode="auto">
          <a:xfrm>
            <a:off x="3535363" y="40576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ACC</a:t>
            </a:r>
            <a:endParaRPr lang="en-US" sz="1800" b="1"/>
          </a:p>
        </p:txBody>
      </p:sp>
      <p:sp>
        <p:nvSpPr>
          <p:cNvPr id="19533" name="Text Box 77"/>
          <p:cNvSpPr txBox="1">
            <a:spLocks noChangeArrowheads="1"/>
          </p:cNvSpPr>
          <p:nvPr/>
        </p:nvSpPr>
        <p:spPr bwMode="auto">
          <a:xfrm>
            <a:off x="3535363" y="43942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ACA</a:t>
            </a:r>
            <a:endParaRPr lang="en-US" sz="1800" b="1"/>
          </a:p>
        </p:txBody>
      </p:sp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4625975" y="37084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AAU</a:t>
            </a:r>
            <a:endParaRPr lang="en-US" sz="1800" b="1"/>
          </a:p>
        </p:txBody>
      </p:sp>
      <p:sp>
        <p:nvSpPr>
          <p:cNvPr id="19535" name="Text Box 79"/>
          <p:cNvSpPr txBox="1">
            <a:spLocks noChangeArrowheads="1"/>
          </p:cNvSpPr>
          <p:nvPr/>
        </p:nvSpPr>
        <p:spPr bwMode="auto">
          <a:xfrm>
            <a:off x="4629150" y="40513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AAC</a:t>
            </a:r>
            <a:endParaRPr lang="en-US" sz="1800" b="1"/>
          </a:p>
        </p:txBody>
      </p:sp>
      <p:sp>
        <p:nvSpPr>
          <p:cNvPr id="19536" name="Text Box 80"/>
          <p:cNvSpPr txBox="1">
            <a:spLocks noChangeArrowheads="1"/>
          </p:cNvSpPr>
          <p:nvPr/>
        </p:nvSpPr>
        <p:spPr bwMode="auto">
          <a:xfrm>
            <a:off x="4629150" y="43878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AAA</a:t>
            </a:r>
            <a:endParaRPr lang="en-US" sz="1800" b="1"/>
          </a:p>
        </p:txBody>
      </p:sp>
      <p:sp>
        <p:nvSpPr>
          <p:cNvPr id="19537" name="Text Box 81"/>
          <p:cNvSpPr txBox="1">
            <a:spLocks noChangeArrowheads="1"/>
          </p:cNvSpPr>
          <p:nvPr/>
        </p:nvSpPr>
        <p:spPr bwMode="auto">
          <a:xfrm>
            <a:off x="5741988" y="37147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AGU</a:t>
            </a:r>
            <a:endParaRPr lang="en-US" sz="1800" b="1"/>
          </a:p>
        </p:txBody>
      </p:sp>
      <p:sp>
        <p:nvSpPr>
          <p:cNvPr id="19538" name="Text Box 82"/>
          <p:cNvSpPr txBox="1">
            <a:spLocks noChangeArrowheads="1"/>
          </p:cNvSpPr>
          <p:nvPr/>
        </p:nvSpPr>
        <p:spPr bwMode="auto">
          <a:xfrm>
            <a:off x="5740400" y="40576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AGC</a:t>
            </a:r>
            <a:endParaRPr lang="en-US" sz="1800" b="1"/>
          </a:p>
        </p:txBody>
      </p:sp>
      <p:sp>
        <p:nvSpPr>
          <p:cNvPr id="19539" name="Text Box 83"/>
          <p:cNvSpPr txBox="1">
            <a:spLocks noChangeArrowheads="1"/>
          </p:cNvSpPr>
          <p:nvPr/>
        </p:nvSpPr>
        <p:spPr bwMode="auto">
          <a:xfrm>
            <a:off x="5740400" y="43942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AGA</a:t>
            </a:r>
            <a:endParaRPr lang="en-US" sz="1800" b="1"/>
          </a:p>
        </p:txBody>
      </p:sp>
      <p:sp>
        <p:nvSpPr>
          <p:cNvPr id="19540" name="Text Box 84"/>
          <p:cNvSpPr txBox="1">
            <a:spLocks noChangeArrowheads="1"/>
          </p:cNvSpPr>
          <p:nvPr/>
        </p:nvSpPr>
        <p:spPr bwMode="auto">
          <a:xfrm>
            <a:off x="6372225" y="27559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Arg</a:t>
            </a:r>
            <a:endParaRPr lang="en-US" sz="1800" b="1"/>
          </a:p>
        </p:txBody>
      </p:sp>
      <p:sp>
        <p:nvSpPr>
          <p:cNvPr id="19541" name="Text Box 85"/>
          <p:cNvSpPr txBox="1">
            <a:spLocks noChangeArrowheads="1"/>
          </p:cNvSpPr>
          <p:nvPr/>
        </p:nvSpPr>
        <p:spPr bwMode="auto">
          <a:xfrm>
            <a:off x="6384925" y="386715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Ser</a:t>
            </a:r>
            <a:endParaRPr lang="en-US" sz="1800" b="1"/>
          </a:p>
        </p:txBody>
      </p:sp>
      <p:sp>
        <p:nvSpPr>
          <p:cNvPr id="19542" name="Text Box 86"/>
          <p:cNvSpPr txBox="1">
            <a:spLocks noChangeArrowheads="1"/>
          </p:cNvSpPr>
          <p:nvPr/>
        </p:nvSpPr>
        <p:spPr bwMode="auto">
          <a:xfrm>
            <a:off x="6391275" y="454025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Arg</a:t>
            </a:r>
            <a:endParaRPr lang="en-US" sz="1800" b="1"/>
          </a:p>
        </p:txBody>
      </p:sp>
      <p:sp>
        <p:nvSpPr>
          <p:cNvPr id="19543" name="Text Box 87"/>
          <p:cNvSpPr txBox="1">
            <a:spLocks noChangeArrowheads="1"/>
          </p:cNvSpPr>
          <p:nvPr/>
        </p:nvSpPr>
        <p:spPr bwMode="auto">
          <a:xfrm>
            <a:off x="6365875" y="570865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Gly</a:t>
            </a:r>
            <a:endParaRPr lang="en-US" sz="1800" b="1"/>
          </a:p>
        </p:txBody>
      </p:sp>
      <p:sp>
        <p:nvSpPr>
          <p:cNvPr id="19544" name="Text Box 88"/>
          <p:cNvSpPr txBox="1">
            <a:spLocks noChangeArrowheads="1"/>
          </p:cNvSpPr>
          <p:nvPr/>
        </p:nvSpPr>
        <p:spPr bwMode="auto">
          <a:xfrm>
            <a:off x="3533775" y="4730750"/>
            <a:ext cx="4921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ACG</a:t>
            </a:r>
            <a:endParaRPr lang="en-US" sz="1800" b="1"/>
          </a:p>
        </p:txBody>
      </p:sp>
      <p:sp>
        <p:nvSpPr>
          <p:cNvPr id="19545" name="Text Box 89"/>
          <p:cNvSpPr txBox="1">
            <a:spLocks noChangeArrowheads="1"/>
          </p:cNvSpPr>
          <p:nvPr/>
        </p:nvSpPr>
        <p:spPr bwMode="auto">
          <a:xfrm>
            <a:off x="2395538" y="473075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AUG</a:t>
            </a:r>
            <a:endParaRPr lang="en-US" sz="1800" b="1"/>
          </a:p>
        </p:txBody>
      </p:sp>
      <p:sp>
        <p:nvSpPr>
          <p:cNvPr id="19546" name="Text Box 90"/>
          <p:cNvSpPr txBox="1">
            <a:spLocks noChangeArrowheads="1"/>
          </p:cNvSpPr>
          <p:nvPr/>
        </p:nvSpPr>
        <p:spPr bwMode="auto">
          <a:xfrm>
            <a:off x="4629150" y="4737100"/>
            <a:ext cx="4921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AAG</a:t>
            </a:r>
            <a:endParaRPr lang="en-US" sz="1800" b="1"/>
          </a:p>
        </p:txBody>
      </p:sp>
      <p:sp>
        <p:nvSpPr>
          <p:cNvPr id="19547" name="Text Box 91"/>
          <p:cNvSpPr txBox="1">
            <a:spLocks noChangeArrowheads="1"/>
          </p:cNvSpPr>
          <p:nvPr/>
        </p:nvSpPr>
        <p:spPr bwMode="auto">
          <a:xfrm>
            <a:off x="5740400" y="4730750"/>
            <a:ext cx="4921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AGG</a:t>
            </a:r>
            <a:endParaRPr lang="en-US" sz="1800" b="1"/>
          </a:p>
        </p:txBody>
      </p:sp>
      <p:sp>
        <p:nvSpPr>
          <p:cNvPr id="19548" name="Text Box 92"/>
          <p:cNvSpPr txBox="1">
            <a:spLocks noChangeArrowheads="1"/>
          </p:cNvSpPr>
          <p:nvPr/>
        </p:nvSpPr>
        <p:spPr bwMode="auto">
          <a:xfrm>
            <a:off x="2392363" y="517525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GUU</a:t>
            </a:r>
            <a:endParaRPr lang="en-US" sz="1800" b="1"/>
          </a:p>
        </p:txBody>
      </p:sp>
      <p:sp>
        <p:nvSpPr>
          <p:cNvPr id="19549" name="Text Box 93"/>
          <p:cNvSpPr txBox="1">
            <a:spLocks noChangeArrowheads="1"/>
          </p:cNvSpPr>
          <p:nvPr/>
        </p:nvSpPr>
        <p:spPr bwMode="auto">
          <a:xfrm>
            <a:off x="2392363" y="552450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GUC</a:t>
            </a:r>
            <a:endParaRPr lang="en-US" sz="1800" b="1"/>
          </a:p>
        </p:txBody>
      </p:sp>
      <p:sp>
        <p:nvSpPr>
          <p:cNvPr id="19550" name="Text Box 94"/>
          <p:cNvSpPr txBox="1">
            <a:spLocks noChangeArrowheads="1"/>
          </p:cNvSpPr>
          <p:nvPr/>
        </p:nvSpPr>
        <p:spPr bwMode="auto">
          <a:xfrm>
            <a:off x="2392363" y="585470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GUA</a:t>
            </a:r>
            <a:endParaRPr lang="en-US" sz="1800" b="1"/>
          </a:p>
        </p:txBody>
      </p:sp>
      <p:sp>
        <p:nvSpPr>
          <p:cNvPr id="19551" name="Text Box 95"/>
          <p:cNvSpPr txBox="1">
            <a:spLocks noChangeArrowheads="1"/>
          </p:cNvSpPr>
          <p:nvPr/>
        </p:nvSpPr>
        <p:spPr bwMode="auto">
          <a:xfrm>
            <a:off x="2390775" y="620395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GUG</a:t>
            </a:r>
            <a:endParaRPr lang="en-US" sz="1800" b="1"/>
          </a:p>
        </p:txBody>
      </p:sp>
      <p:sp>
        <p:nvSpPr>
          <p:cNvPr id="19552" name="Text Box 96"/>
          <p:cNvSpPr txBox="1">
            <a:spLocks noChangeArrowheads="1"/>
          </p:cNvSpPr>
          <p:nvPr/>
        </p:nvSpPr>
        <p:spPr bwMode="auto">
          <a:xfrm>
            <a:off x="3529013" y="517525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GCU</a:t>
            </a:r>
            <a:endParaRPr lang="en-US" sz="1800" b="1"/>
          </a:p>
        </p:txBody>
      </p:sp>
      <p:sp>
        <p:nvSpPr>
          <p:cNvPr id="19553" name="Text Box 97"/>
          <p:cNvSpPr txBox="1">
            <a:spLocks noChangeArrowheads="1"/>
          </p:cNvSpPr>
          <p:nvPr/>
        </p:nvSpPr>
        <p:spPr bwMode="auto">
          <a:xfrm>
            <a:off x="3529013" y="552450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GCC</a:t>
            </a:r>
            <a:endParaRPr lang="en-US" sz="1800" b="1"/>
          </a:p>
        </p:txBody>
      </p:sp>
      <p:sp>
        <p:nvSpPr>
          <p:cNvPr id="19554" name="Text Box 98"/>
          <p:cNvSpPr txBox="1">
            <a:spLocks noChangeArrowheads="1"/>
          </p:cNvSpPr>
          <p:nvPr/>
        </p:nvSpPr>
        <p:spPr bwMode="auto">
          <a:xfrm>
            <a:off x="3529013" y="585470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GCA</a:t>
            </a:r>
            <a:endParaRPr lang="en-US" sz="1800" b="1"/>
          </a:p>
        </p:txBody>
      </p:sp>
      <p:sp>
        <p:nvSpPr>
          <p:cNvPr id="19555" name="Text Box 99"/>
          <p:cNvSpPr txBox="1">
            <a:spLocks noChangeArrowheads="1"/>
          </p:cNvSpPr>
          <p:nvPr/>
        </p:nvSpPr>
        <p:spPr bwMode="auto">
          <a:xfrm>
            <a:off x="3527425" y="620395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GCG</a:t>
            </a:r>
            <a:endParaRPr lang="en-US" sz="1800" b="1"/>
          </a:p>
        </p:txBody>
      </p:sp>
      <p:sp>
        <p:nvSpPr>
          <p:cNvPr id="19556" name="Text Box 100"/>
          <p:cNvSpPr txBox="1">
            <a:spLocks noChangeArrowheads="1"/>
          </p:cNvSpPr>
          <p:nvPr/>
        </p:nvSpPr>
        <p:spPr bwMode="auto">
          <a:xfrm>
            <a:off x="4616450" y="518160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GAU</a:t>
            </a:r>
            <a:endParaRPr lang="en-US" sz="1800" b="1"/>
          </a:p>
        </p:txBody>
      </p:sp>
      <p:sp>
        <p:nvSpPr>
          <p:cNvPr id="19557" name="Text Box 101"/>
          <p:cNvSpPr txBox="1">
            <a:spLocks noChangeArrowheads="1"/>
          </p:cNvSpPr>
          <p:nvPr/>
        </p:nvSpPr>
        <p:spPr bwMode="auto">
          <a:xfrm>
            <a:off x="4616450" y="554355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GAC</a:t>
            </a:r>
            <a:endParaRPr lang="en-US" sz="1800" b="1"/>
          </a:p>
        </p:txBody>
      </p:sp>
      <p:sp>
        <p:nvSpPr>
          <p:cNvPr id="19558" name="Text Box 102"/>
          <p:cNvSpPr txBox="1">
            <a:spLocks noChangeArrowheads="1"/>
          </p:cNvSpPr>
          <p:nvPr/>
        </p:nvSpPr>
        <p:spPr bwMode="auto">
          <a:xfrm>
            <a:off x="4616450" y="587375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GAA</a:t>
            </a:r>
            <a:endParaRPr lang="en-US" sz="1800" b="1"/>
          </a:p>
        </p:txBody>
      </p:sp>
      <p:sp>
        <p:nvSpPr>
          <p:cNvPr id="19559" name="Text Box 103"/>
          <p:cNvSpPr txBox="1">
            <a:spLocks noChangeArrowheads="1"/>
          </p:cNvSpPr>
          <p:nvPr/>
        </p:nvSpPr>
        <p:spPr bwMode="auto">
          <a:xfrm>
            <a:off x="4619625" y="622300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GAG</a:t>
            </a:r>
            <a:endParaRPr lang="en-US" sz="1800" b="1"/>
          </a:p>
        </p:txBody>
      </p:sp>
      <p:sp>
        <p:nvSpPr>
          <p:cNvPr id="19560" name="Text Box 104"/>
          <p:cNvSpPr txBox="1">
            <a:spLocks noChangeArrowheads="1"/>
          </p:cNvSpPr>
          <p:nvPr/>
        </p:nvSpPr>
        <p:spPr bwMode="auto">
          <a:xfrm>
            <a:off x="3038475" y="57023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Val</a:t>
            </a:r>
            <a:endParaRPr lang="en-US" sz="1800" b="1"/>
          </a:p>
        </p:txBody>
      </p:sp>
      <p:sp>
        <p:nvSpPr>
          <p:cNvPr id="19561" name="Text Box 105"/>
          <p:cNvSpPr txBox="1">
            <a:spLocks noChangeArrowheads="1"/>
          </p:cNvSpPr>
          <p:nvPr/>
        </p:nvSpPr>
        <p:spPr bwMode="auto">
          <a:xfrm>
            <a:off x="4168775" y="570865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Ala</a:t>
            </a:r>
            <a:endParaRPr lang="en-US" sz="1800" b="1"/>
          </a:p>
        </p:txBody>
      </p:sp>
      <p:sp>
        <p:nvSpPr>
          <p:cNvPr id="19562" name="Text Box 106"/>
          <p:cNvSpPr txBox="1">
            <a:spLocks noChangeArrowheads="1"/>
          </p:cNvSpPr>
          <p:nvPr/>
        </p:nvSpPr>
        <p:spPr bwMode="auto">
          <a:xfrm>
            <a:off x="5734050" y="518160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GGU</a:t>
            </a:r>
            <a:endParaRPr lang="en-US" sz="1800" b="1"/>
          </a:p>
        </p:txBody>
      </p:sp>
      <p:sp>
        <p:nvSpPr>
          <p:cNvPr id="19563" name="Text Box 107"/>
          <p:cNvSpPr txBox="1">
            <a:spLocks noChangeArrowheads="1"/>
          </p:cNvSpPr>
          <p:nvPr/>
        </p:nvSpPr>
        <p:spPr bwMode="auto">
          <a:xfrm>
            <a:off x="5734050" y="553085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GGC</a:t>
            </a:r>
            <a:endParaRPr lang="en-US" sz="1800" b="1"/>
          </a:p>
        </p:txBody>
      </p:sp>
      <p:sp>
        <p:nvSpPr>
          <p:cNvPr id="19564" name="Text Box 108"/>
          <p:cNvSpPr txBox="1">
            <a:spLocks noChangeArrowheads="1"/>
          </p:cNvSpPr>
          <p:nvPr/>
        </p:nvSpPr>
        <p:spPr bwMode="auto">
          <a:xfrm>
            <a:off x="5734050" y="586105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GGA</a:t>
            </a:r>
            <a:endParaRPr lang="en-US" sz="1800" b="1"/>
          </a:p>
        </p:txBody>
      </p:sp>
      <p:sp>
        <p:nvSpPr>
          <p:cNvPr id="19565" name="Text Box 109"/>
          <p:cNvSpPr txBox="1">
            <a:spLocks noChangeArrowheads="1"/>
          </p:cNvSpPr>
          <p:nvPr/>
        </p:nvSpPr>
        <p:spPr bwMode="auto">
          <a:xfrm>
            <a:off x="5737225" y="6210300"/>
            <a:ext cx="46037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GGG</a:t>
            </a:r>
            <a:endParaRPr lang="en-US" sz="1800" b="1"/>
          </a:p>
        </p:txBody>
      </p:sp>
      <p:sp>
        <p:nvSpPr>
          <p:cNvPr id="19566" name="Text Box 110"/>
          <p:cNvSpPr txBox="1">
            <a:spLocks noChangeArrowheads="1"/>
          </p:cNvSpPr>
          <p:nvPr/>
        </p:nvSpPr>
        <p:spPr bwMode="auto">
          <a:xfrm>
            <a:off x="5273675" y="60198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Glu</a:t>
            </a:r>
            <a:endParaRPr lang="en-US" sz="1800" b="1"/>
          </a:p>
        </p:txBody>
      </p:sp>
      <p:sp>
        <p:nvSpPr>
          <p:cNvPr id="19567" name="Text Box 111"/>
          <p:cNvSpPr txBox="1">
            <a:spLocks noChangeArrowheads="1"/>
          </p:cNvSpPr>
          <p:nvPr/>
        </p:nvSpPr>
        <p:spPr bwMode="auto">
          <a:xfrm>
            <a:off x="6365875" y="570865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Gly</a:t>
            </a:r>
            <a:endParaRPr lang="en-US" sz="1800" b="1"/>
          </a:p>
        </p:txBody>
      </p:sp>
      <p:sp>
        <p:nvSpPr>
          <p:cNvPr id="19568" name="Text Box 112"/>
          <p:cNvSpPr txBox="1">
            <a:spLocks noChangeArrowheads="1"/>
          </p:cNvSpPr>
          <p:nvPr/>
        </p:nvSpPr>
        <p:spPr bwMode="auto">
          <a:xfrm>
            <a:off x="6829425" y="6210300"/>
            <a:ext cx="257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800" b="1"/>
          </a:p>
        </p:txBody>
      </p:sp>
      <p:sp>
        <p:nvSpPr>
          <p:cNvPr id="19569" name="Text Box 113"/>
          <p:cNvSpPr txBox="1">
            <a:spLocks noChangeArrowheads="1"/>
          </p:cNvSpPr>
          <p:nvPr/>
        </p:nvSpPr>
        <p:spPr bwMode="auto">
          <a:xfrm>
            <a:off x="6835775" y="5181600"/>
            <a:ext cx="1746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U</a:t>
            </a:r>
            <a:endParaRPr lang="en-US" sz="1800" b="1"/>
          </a:p>
        </p:txBody>
      </p:sp>
      <p:sp>
        <p:nvSpPr>
          <p:cNvPr id="19570" name="Text Box 114"/>
          <p:cNvSpPr txBox="1">
            <a:spLocks noChangeArrowheads="1"/>
          </p:cNvSpPr>
          <p:nvPr/>
        </p:nvSpPr>
        <p:spPr bwMode="auto">
          <a:xfrm>
            <a:off x="6835775" y="5524500"/>
            <a:ext cx="1746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800" b="1"/>
          </a:p>
        </p:txBody>
      </p:sp>
      <p:sp>
        <p:nvSpPr>
          <p:cNvPr id="19571" name="Text Box 115"/>
          <p:cNvSpPr txBox="1">
            <a:spLocks noChangeArrowheads="1"/>
          </p:cNvSpPr>
          <p:nvPr/>
        </p:nvSpPr>
        <p:spPr bwMode="auto">
          <a:xfrm>
            <a:off x="6842125" y="5867400"/>
            <a:ext cx="1873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800" b="1"/>
          </a:p>
        </p:txBody>
      </p:sp>
      <p:sp>
        <p:nvSpPr>
          <p:cNvPr id="19572" name="Text Box 116"/>
          <p:cNvSpPr txBox="1">
            <a:spLocks noChangeArrowheads="1"/>
          </p:cNvSpPr>
          <p:nvPr/>
        </p:nvSpPr>
        <p:spPr bwMode="auto">
          <a:xfrm>
            <a:off x="2930525" y="4718050"/>
            <a:ext cx="47942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Met or</a:t>
            </a:r>
            <a:br>
              <a:rPr lang="en-US" sz="1000" b="1"/>
            </a:br>
            <a:r>
              <a:rPr lang="en-US" sz="1000" b="1"/>
              <a:t>start</a:t>
            </a:r>
          </a:p>
        </p:txBody>
      </p:sp>
      <p:sp>
        <p:nvSpPr>
          <p:cNvPr id="19573" name="Text Box 117"/>
          <p:cNvSpPr txBox="1">
            <a:spLocks noChangeArrowheads="1"/>
          </p:cNvSpPr>
          <p:nvPr/>
        </p:nvSpPr>
        <p:spPr bwMode="auto">
          <a:xfrm>
            <a:off x="2390775" y="1790700"/>
            <a:ext cx="5302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UUG</a:t>
            </a:r>
            <a:endParaRPr lang="en-US" sz="1800" b="1"/>
          </a:p>
        </p:txBody>
      </p:sp>
      <p:sp>
        <p:nvSpPr>
          <p:cNvPr id="19574" name="Text Box 118"/>
          <p:cNvSpPr txBox="1">
            <a:spLocks noChangeArrowheads="1"/>
          </p:cNvSpPr>
          <p:nvPr/>
        </p:nvSpPr>
        <p:spPr bwMode="auto">
          <a:xfrm>
            <a:off x="6842125" y="4737100"/>
            <a:ext cx="2571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800" b="1"/>
          </a:p>
        </p:txBody>
      </p:sp>
      <p:grpSp>
        <p:nvGrpSpPr>
          <p:cNvPr id="2" name="Group 119"/>
          <p:cNvGrpSpPr>
            <a:grpSpLocks/>
          </p:cNvGrpSpPr>
          <p:nvPr/>
        </p:nvGrpSpPr>
        <p:grpSpPr bwMode="auto">
          <a:xfrm>
            <a:off x="2874963" y="803275"/>
            <a:ext cx="100012" cy="539750"/>
            <a:chOff x="1985" y="500"/>
            <a:chExt cx="63" cy="340"/>
          </a:xfrm>
        </p:grpSpPr>
        <p:sp>
          <p:nvSpPr>
            <p:cNvPr id="19656" name="Line 120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7" name="Line 121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8" name="Line 122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5092700" y="796925"/>
            <a:ext cx="101600" cy="566738"/>
            <a:chOff x="1810" y="504"/>
            <a:chExt cx="64" cy="346"/>
          </a:xfrm>
        </p:grpSpPr>
        <p:sp>
          <p:nvSpPr>
            <p:cNvPr id="19653" name="Line 124"/>
            <p:cNvSpPr>
              <a:spLocks noChangeShapeType="1"/>
            </p:cNvSpPr>
            <p:nvPr/>
          </p:nvSpPr>
          <p:spPr bwMode="auto">
            <a:xfrm>
              <a:off x="1870" y="504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4" name="Line 125"/>
            <p:cNvSpPr>
              <a:spLocks noChangeShapeType="1"/>
            </p:cNvSpPr>
            <p:nvPr/>
          </p:nvSpPr>
          <p:spPr bwMode="auto">
            <a:xfrm>
              <a:off x="1812" y="504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5" name="Line 126"/>
            <p:cNvSpPr>
              <a:spLocks noChangeShapeType="1"/>
            </p:cNvSpPr>
            <p:nvPr/>
          </p:nvSpPr>
          <p:spPr bwMode="auto">
            <a:xfrm>
              <a:off x="1810" y="850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2865438" y="2271713"/>
            <a:ext cx="101600" cy="1203325"/>
            <a:chOff x="1805" y="1431"/>
            <a:chExt cx="64" cy="758"/>
          </a:xfrm>
        </p:grpSpPr>
        <p:sp>
          <p:nvSpPr>
            <p:cNvPr id="19650" name="Line 128"/>
            <p:cNvSpPr>
              <a:spLocks noChangeShapeType="1"/>
            </p:cNvSpPr>
            <p:nvPr/>
          </p:nvSpPr>
          <p:spPr bwMode="auto">
            <a:xfrm>
              <a:off x="1866" y="1435"/>
              <a:ext cx="0" cy="7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1" name="Line 129"/>
            <p:cNvSpPr>
              <a:spLocks noChangeShapeType="1"/>
            </p:cNvSpPr>
            <p:nvPr/>
          </p:nvSpPr>
          <p:spPr bwMode="auto">
            <a:xfrm>
              <a:off x="1807" y="1431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2" name="Line 130"/>
            <p:cNvSpPr>
              <a:spLocks noChangeShapeType="1"/>
            </p:cNvSpPr>
            <p:nvPr/>
          </p:nvSpPr>
          <p:spPr bwMode="auto">
            <a:xfrm>
              <a:off x="1805" y="218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4000500" y="3736975"/>
            <a:ext cx="101600" cy="1196975"/>
            <a:chOff x="2520" y="2354"/>
            <a:chExt cx="64" cy="754"/>
          </a:xfrm>
        </p:grpSpPr>
        <p:sp>
          <p:nvSpPr>
            <p:cNvPr id="19647" name="Line 132"/>
            <p:cNvSpPr>
              <a:spLocks noChangeShapeType="1"/>
            </p:cNvSpPr>
            <p:nvPr/>
          </p:nvSpPr>
          <p:spPr bwMode="auto">
            <a:xfrm>
              <a:off x="2580" y="2354"/>
              <a:ext cx="0" cy="7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8" name="Line 133"/>
            <p:cNvSpPr>
              <a:spLocks noChangeShapeType="1"/>
            </p:cNvSpPr>
            <p:nvPr/>
          </p:nvSpPr>
          <p:spPr bwMode="auto">
            <a:xfrm>
              <a:off x="2522" y="2354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9" name="Line 134"/>
            <p:cNvSpPr>
              <a:spLocks noChangeShapeType="1"/>
            </p:cNvSpPr>
            <p:nvPr/>
          </p:nvSpPr>
          <p:spPr bwMode="auto">
            <a:xfrm>
              <a:off x="2520" y="3108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35"/>
          <p:cNvGrpSpPr>
            <a:grpSpLocks/>
          </p:cNvGrpSpPr>
          <p:nvPr/>
        </p:nvGrpSpPr>
        <p:grpSpPr bwMode="auto">
          <a:xfrm>
            <a:off x="2871788" y="1485900"/>
            <a:ext cx="100012" cy="539750"/>
            <a:chOff x="1985" y="500"/>
            <a:chExt cx="63" cy="340"/>
          </a:xfrm>
        </p:grpSpPr>
        <p:sp>
          <p:nvSpPr>
            <p:cNvPr id="19644" name="Line 136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5" name="Line 137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6" name="Line 138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39"/>
          <p:cNvGrpSpPr>
            <a:grpSpLocks/>
          </p:cNvGrpSpPr>
          <p:nvPr/>
        </p:nvGrpSpPr>
        <p:grpSpPr bwMode="auto">
          <a:xfrm>
            <a:off x="3998913" y="790575"/>
            <a:ext cx="100012" cy="1216025"/>
            <a:chOff x="1985" y="500"/>
            <a:chExt cx="63" cy="340"/>
          </a:xfrm>
        </p:grpSpPr>
        <p:sp>
          <p:nvSpPr>
            <p:cNvPr id="19641" name="Line 140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2" name="Line 141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3" name="Line 142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43"/>
          <p:cNvGrpSpPr>
            <a:grpSpLocks/>
          </p:cNvGrpSpPr>
          <p:nvPr/>
        </p:nvGrpSpPr>
        <p:grpSpPr bwMode="auto">
          <a:xfrm>
            <a:off x="6218238" y="809625"/>
            <a:ext cx="100012" cy="539750"/>
            <a:chOff x="1985" y="500"/>
            <a:chExt cx="63" cy="340"/>
          </a:xfrm>
        </p:grpSpPr>
        <p:sp>
          <p:nvSpPr>
            <p:cNvPr id="19638" name="Line 144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9" name="Line 145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0" name="Line 146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47"/>
          <p:cNvGrpSpPr>
            <a:grpSpLocks/>
          </p:cNvGrpSpPr>
          <p:nvPr/>
        </p:nvGrpSpPr>
        <p:grpSpPr bwMode="auto">
          <a:xfrm>
            <a:off x="5095875" y="2263775"/>
            <a:ext cx="100013" cy="539750"/>
            <a:chOff x="1985" y="500"/>
            <a:chExt cx="63" cy="340"/>
          </a:xfrm>
        </p:grpSpPr>
        <p:sp>
          <p:nvSpPr>
            <p:cNvPr id="19635" name="Line 148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6" name="Line 149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7" name="Line 150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5097463" y="2911475"/>
            <a:ext cx="100012" cy="539750"/>
            <a:chOff x="1985" y="500"/>
            <a:chExt cx="63" cy="340"/>
          </a:xfrm>
        </p:grpSpPr>
        <p:sp>
          <p:nvSpPr>
            <p:cNvPr id="19632" name="Line 152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3" name="Line 153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4" name="Line 154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55"/>
          <p:cNvGrpSpPr>
            <a:grpSpLocks/>
          </p:cNvGrpSpPr>
          <p:nvPr/>
        </p:nvGrpSpPr>
        <p:grpSpPr bwMode="auto">
          <a:xfrm>
            <a:off x="5097463" y="3749675"/>
            <a:ext cx="100012" cy="539750"/>
            <a:chOff x="1985" y="500"/>
            <a:chExt cx="63" cy="340"/>
          </a:xfrm>
        </p:grpSpPr>
        <p:sp>
          <p:nvSpPr>
            <p:cNvPr id="19629" name="Line 156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0" name="Line 157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1" name="Line 158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59"/>
          <p:cNvGrpSpPr>
            <a:grpSpLocks/>
          </p:cNvGrpSpPr>
          <p:nvPr/>
        </p:nvGrpSpPr>
        <p:grpSpPr bwMode="auto">
          <a:xfrm>
            <a:off x="5097463" y="4397375"/>
            <a:ext cx="100012" cy="539750"/>
            <a:chOff x="1985" y="500"/>
            <a:chExt cx="63" cy="340"/>
          </a:xfrm>
        </p:grpSpPr>
        <p:sp>
          <p:nvSpPr>
            <p:cNvPr id="19626" name="Line 160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7" name="Line 161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8" name="Line 162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97463" y="5197475"/>
            <a:ext cx="100012" cy="539750"/>
            <a:chOff x="1985" y="500"/>
            <a:chExt cx="63" cy="340"/>
          </a:xfrm>
        </p:grpSpPr>
        <p:sp>
          <p:nvSpPr>
            <p:cNvPr id="19623" name="Line 164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4" name="Line 165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5" name="Line 166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67"/>
          <p:cNvGrpSpPr>
            <a:grpSpLocks/>
          </p:cNvGrpSpPr>
          <p:nvPr/>
        </p:nvGrpSpPr>
        <p:grpSpPr bwMode="auto">
          <a:xfrm>
            <a:off x="5097463" y="5857875"/>
            <a:ext cx="100012" cy="539750"/>
            <a:chOff x="1985" y="500"/>
            <a:chExt cx="63" cy="340"/>
          </a:xfrm>
        </p:grpSpPr>
        <p:sp>
          <p:nvSpPr>
            <p:cNvPr id="19620" name="Line 168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1" name="Line 169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2" name="Line 170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71"/>
          <p:cNvGrpSpPr>
            <a:grpSpLocks/>
          </p:cNvGrpSpPr>
          <p:nvPr/>
        </p:nvGrpSpPr>
        <p:grpSpPr bwMode="auto">
          <a:xfrm>
            <a:off x="3998913" y="2251075"/>
            <a:ext cx="100012" cy="1216025"/>
            <a:chOff x="1985" y="500"/>
            <a:chExt cx="63" cy="340"/>
          </a:xfrm>
        </p:grpSpPr>
        <p:sp>
          <p:nvSpPr>
            <p:cNvPr id="19617" name="Line 172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8" name="Line 173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9" name="Line 174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75"/>
          <p:cNvGrpSpPr>
            <a:grpSpLocks/>
          </p:cNvGrpSpPr>
          <p:nvPr/>
        </p:nvGrpSpPr>
        <p:grpSpPr bwMode="auto">
          <a:xfrm>
            <a:off x="3998913" y="5197475"/>
            <a:ext cx="100012" cy="1200150"/>
            <a:chOff x="2519" y="3274"/>
            <a:chExt cx="63" cy="756"/>
          </a:xfrm>
        </p:grpSpPr>
        <p:sp>
          <p:nvSpPr>
            <p:cNvPr id="19614" name="Line 176"/>
            <p:cNvSpPr>
              <a:spLocks noChangeShapeType="1"/>
            </p:cNvSpPr>
            <p:nvPr/>
          </p:nvSpPr>
          <p:spPr bwMode="auto">
            <a:xfrm>
              <a:off x="2577" y="3274"/>
              <a:ext cx="0" cy="7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5" name="Line 177"/>
            <p:cNvSpPr>
              <a:spLocks noChangeShapeType="1"/>
            </p:cNvSpPr>
            <p:nvPr/>
          </p:nvSpPr>
          <p:spPr bwMode="auto">
            <a:xfrm>
              <a:off x="2519" y="3274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6" name="Line 178"/>
            <p:cNvSpPr>
              <a:spLocks noChangeShapeType="1"/>
            </p:cNvSpPr>
            <p:nvPr/>
          </p:nvSpPr>
          <p:spPr bwMode="auto">
            <a:xfrm>
              <a:off x="2520" y="4030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2868613" y="5184775"/>
            <a:ext cx="100012" cy="1216025"/>
            <a:chOff x="1985" y="500"/>
            <a:chExt cx="63" cy="340"/>
          </a:xfrm>
        </p:grpSpPr>
        <p:sp>
          <p:nvSpPr>
            <p:cNvPr id="19611" name="Line 180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2" name="Line 181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3" name="Line 182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83"/>
          <p:cNvGrpSpPr>
            <a:grpSpLocks/>
          </p:cNvGrpSpPr>
          <p:nvPr/>
        </p:nvGrpSpPr>
        <p:grpSpPr bwMode="auto">
          <a:xfrm>
            <a:off x="2859088" y="3711575"/>
            <a:ext cx="112712" cy="869950"/>
            <a:chOff x="1985" y="500"/>
            <a:chExt cx="63" cy="340"/>
          </a:xfrm>
        </p:grpSpPr>
        <p:sp>
          <p:nvSpPr>
            <p:cNvPr id="19608" name="Line 184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9" name="Line 185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0" name="Line 186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87"/>
          <p:cNvGrpSpPr>
            <a:grpSpLocks/>
          </p:cNvGrpSpPr>
          <p:nvPr/>
        </p:nvGrpSpPr>
        <p:grpSpPr bwMode="auto">
          <a:xfrm>
            <a:off x="6196013" y="2251075"/>
            <a:ext cx="100012" cy="1216025"/>
            <a:chOff x="1985" y="500"/>
            <a:chExt cx="63" cy="340"/>
          </a:xfrm>
        </p:grpSpPr>
        <p:sp>
          <p:nvSpPr>
            <p:cNvPr id="19605" name="Line 188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6" name="Line 189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7" name="Line 190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91"/>
          <p:cNvGrpSpPr>
            <a:grpSpLocks/>
          </p:cNvGrpSpPr>
          <p:nvPr/>
        </p:nvGrpSpPr>
        <p:grpSpPr bwMode="auto">
          <a:xfrm>
            <a:off x="6215063" y="3736975"/>
            <a:ext cx="100012" cy="539750"/>
            <a:chOff x="1985" y="500"/>
            <a:chExt cx="63" cy="340"/>
          </a:xfrm>
        </p:grpSpPr>
        <p:sp>
          <p:nvSpPr>
            <p:cNvPr id="19602" name="Line 192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3" name="Line 193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4" name="Line 194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195"/>
          <p:cNvGrpSpPr>
            <a:grpSpLocks/>
          </p:cNvGrpSpPr>
          <p:nvPr/>
        </p:nvGrpSpPr>
        <p:grpSpPr bwMode="auto">
          <a:xfrm>
            <a:off x="6215063" y="4397375"/>
            <a:ext cx="100012" cy="539750"/>
            <a:chOff x="1985" y="500"/>
            <a:chExt cx="63" cy="340"/>
          </a:xfrm>
        </p:grpSpPr>
        <p:sp>
          <p:nvSpPr>
            <p:cNvPr id="19599" name="Line 196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0" name="Line 197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1" name="Line 198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99"/>
          <p:cNvGrpSpPr>
            <a:grpSpLocks/>
          </p:cNvGrpSpPr>
          <p:nvPr/>
        </p:nvGrpSpPr>
        <p:grpSpPr bwMode="auto">
          <a:xfrm>
            <a:off x="6208713" y="5210175"/>
            <a:ext cx="100012" cy="1216025"/>
            <a:chOff x="1985" y="500"/>
            <a:chExt cx="63" cy="340"/>
          </a:xfrm>
        </p:grpSpPr>
        <p:sp>
          <p:nvSpPr>
            <p:cNvPr id="19596" name="Line 200"/>
            <p:cNvSpPr>
              <a:spLocks noChangeShapeType="1"/>
            </p:cNvSpPr>
            <p:nvPr/>
          </p:nvSpPr>
          <p:spPr bwMode="auto">
            <a:xfrm>
              <a:off x="2044" y="500"/>
              <a:ext cx="0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7" name="Line 201"/>
            <p:cNvSpPr>
              <a:spLocks noChangeShapeType="1"/>
            </p:cNvSpPr>
            <p:nvPr/>
          </p:nvSpPr>
          <p:spPr bwMode="auto">
            <a:xfrm>
              <a:off x="1985" y="502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8" name="Line 202"/>
            <p:cNvSpPr>
              <a:spLocks noChangeShapeType="1"/>
            </p:cNvSpPr>
            <p:nvPr/>
          </p:nvSpPr>
          <p:spPr bwMode="auto">
            <a:xfrm>
              <a:off x="1986" y="839"/>
              <a:ext cx="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0813" y="463549"/>
            <a:ext cx="8534400" cy="79415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Evolution of the Genetic Code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373188"/>
            <a:ext cx="8534400" cy="324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genetic code is nearly universal, shared by the simplest bacteria to the most complex animals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Genes can be transcribed and translated after being transplanted from one species to another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" y="463550"/>
            <a:ext cx="8534400" cy="1446550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Molecular Components of Transcription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905000"/>
            <a:ext cx="8534400" cy="434340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 synthesis is catalyzed by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polymerase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which pries the DNA strands apart and hooks together the RNA nucleotides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RNA is complementary to the DNA template strand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 synthesis follows the same base-pairing rules as DNA, except that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uracil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substitutes for thymine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33400" y="1374775"/>
            <a:ext cx="8534400" cy="314547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DNA sequence where RNA polymerase attaches is called 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promoter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bacteria, the sequence signaling the end of transcription is called 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terminator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stretch of DNA that is transcribed is called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transcription unit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400"/>
            <a:ext cx="2590800" cy="304800"/>
          </a:xfrm>
        </p:spPr>
        <p:txBody>
          <a:bodyPr/>
          <a:lstStyle/>
          <a:p>
            <a:pPr eaLnBrk="1" hangingPunct="1"/>
            <a:r>
              <a:rPr lang="en-US" sz="1200" b="0">
                <a:latin typeface="Arial" charset="0"/>
              </a:rPr>
              <a:t>Figure 17.7-4</a:t>
            </a:r>
          </a:p>
        </p:txBody>
      </p:sp>
      <p:pic>
        <p:nvPicPr>
          <p:cNvPr id="25603" name="Picture 3" descr="17_07TranscriptionStage_4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136525"/>
            <a:ext cx="4999037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11425" y="0"/>
            <a:ext cx="8096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en-US" sz="1400" b="1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519363" y="131763"/>
            <a:ext cx="8509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Promoter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112963" y="1263650"/>
            <a:ext cx="144462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RNA polymerase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209925" y="1019175"/>
            <a:ext cx="9159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Start point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206875" y="885825"/>
            <a:ext cx="38576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DNA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125663" y="595313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116138" y="79057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641725" y="142875"/>
            <a:ext cx="14859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 dirty="0">
                <a:solidFill>
                  <a:srgbClr val="00B050"/>
                </a:solidFill>
              </a:rPr>
              <a:t>Transcription u</a:t>
            </a:r>
            <a:r>
              <a:rPr lang="en-US" sz="1400" b="1" dirty="0"/>
              <a:t>nit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909888" y="342900"/>
            <a:ext cx="0" cy="37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2935288" y="1079500"/>
            <a:ext cx="0" cy="198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 flipV="1">
            <a:off x="3025775" y="903288"/>
            <a:ext cx="160338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376988" y="60642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6373813" y="792163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640263" y="3079750"/>
            <a:ext cx="9810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Elongation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2125663" y="2119313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116138" y="231457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6376988" y="211772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373813" y="2303463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043363" y="1943100"/>
            <a:ext cx="23653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Nontemplate strand of DNA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176713" y="2520950"/>
            <a:ext cx="23653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Template strand of DNA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224213" y="2635250"/>
            <a:ext cx="860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400" b="1"/>
              <a:t>RNA</a:t>
            </a:r>
            <a:br>
              <a:rPr lang="en-US" sz="1400" b="1"/>
            </a:br>
            <a:r>
              <a:rPr lang="en-US" sz="1400" b="1"/>
              <a:t>transcript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157413" y="2736850"/>
            <a:ext cx="860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400" b="1"/>
              <a:t>Unwound</a:t>
            </a:r>
            <a:br>
              <a:rPr lang="en-US" sz="1400" b="1"/>
            </a:br>
            <a:r>
              <a:rPr lang="en-US" sz="1400" b="1"/>
              <a:t>DNA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H="1">
            <a:off x="2660650" y="2451100"/>
            <a:ext cx="146050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105150" y="2381250"/>
            <a:ext cx="8255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344988" y="3073400"/>
            <a:ext cx="207962" cy="203200"/>
            <a:chOff x="2739" y="1015"/>
            <a:chExt cx="131" cy="128"/>
          </a:xfrm>
        </p:grpSpPr>
        <p:sp>
          <p:nvSpPr>
            <p:cNvPr id="25660" name="Oval 29"/>
            <p:cNvSpPr>
              <a:spLocks noChangeArrowheads="1"/>
            </p:cNvSpPr>
            <p:nvPr/>
          </p:nvSpPr>
          <p:spPr bwMode="auto">
            <a:xfrm>
              <a:off x="2739" y="1019"/>
              <a:ext cx="131" cy="124"/>
            </a:xfrm>
            <a:prstGeom prst="ellipse">
              <a:avLst/>
            </a:prstGeom>
            <a:solidFill>
              <a:srgbClr val="0072CA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1" name="Text Box 30"/>
            <p:cNvSpPr txBox="1">
              <a:spLocks noChangeArrowheads="1"/>
            </p:cNvSpPr>
            <p:nvPr/>
          </p:nvSpPr>
          <p:spPr bwMode="auto">
            <a:xfrm>
              <a:off x="2772" y="1015"/>
              <a:ext cx="83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sz="1400" b="1">
                  <a:solidFill>
                    <a:schemeClr val="bg1"/>
                  </a:solidFill>
                </a:rPr>
                <a:t>2</a:t>
              </a:r>
              <a:endParaRPr lang="en-US" sz="1400" b="1"/>
            </a:p>
          </p:txBody>
        </p:sp>
      </p:grpSp>
      <p:sp>
        <p:nvSpPr>
          <p:cNvPr id="25629" name="Line 31"/>
          <p:cNvSpPr>
            <a:spLocks noChangeShapeType="1"/>
          </p:cNvSpPr>
          <p:nvPr/>
        </p:nvSpPr>
        <p:spPr bwMode="auto">
          <a:xfrm flipH="1">
            <a:off x="4457700" y="2133600"/>
            <a:ext cx="4763" cy="119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2"/>
          <p:cNvSpPr>
            <a:spLocks noChangeShapeType="1"/>
          </p:cNvSpPr>
          <p:nvPr/>
        </p:nvSpPr>
        <p:spPr bwMode="auto">
          <a:xfrm>
            <a:off x="4462463" y="2405063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AutoShape 33"/>
          <p:cNvSpPr>
            <a:spLocks/>
          </p:cNvSpPr>
          <p:nvPr/>
        </p:nvSpPr>
        <p:spPr bwMode="auto">
          <a:xfrm rot="5400000">
            <a:off x="4368800" y="-1019175"/>
            <a:ext cx="203200" cy="2952750"/>
          </a:xfrm>
          <a:prstGeom prst="leftBrace">
            <a:avLst>
              <a:gd name="adj1" fmla="val 12109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34"/>
          <p:cNvSpPr>
            <a:spLocks noChangeShapeType="1"/>
          </p:cNvSpPr>
          <p:nvPr/>
        </p:nvSpPr>
        <p:spPr bwMode="auto">
          <a:xfrm>
            <a:off x="2992438" y="55880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35"/>
          <p:cNvSpPr>
            <a:spLocks noChangeShapeType="1"/>
          </p:cNvSpPr>
          <p:nvPr/>
        </p:nvSpPr>
        <p:spPr bwMode="auto">
          <a:xfrm>
            <a:off x="5945188" y="558800"/>
            <a:ext cx="0" cy="150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Text Box 36"/>
          <p:cNvSpPr txBox="1">
            <a:spLocks noChangeArrowheads="1"/>
          </p:cNvSpPr>
          <p:nvPr/>
        </p:nvSpPr>
        <p:spPr bwMode="auto">
          <a:xfrm>
            <a:off x="6376988" y="389572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35" name="Text Box 37"/>
          <p:cNvSpPr txBox="1">
            <a:spLocks noChangeArrowheads="1"/>
          </p:cNvSpPr>
          <p:nvPr/>
        </p:nvSpPr>
        <p:spPr bwMode="auto">
          <a:xfrm>
            <a:off x="6373813" y="4081463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36" name="Text Box 38"/>
          <p:cNvSpPr txBox="1">
            <a:spLocks noChangeArrowheads="1"/>
          </p:cNvSpPr>
          <p:nvPr/>
        </p:nvSpPr>
        <p:spPr bwMode="auto">
          <a:xfrm>
            <a:off x="4808538" y="400367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37" name="Line 39"/>
          <p:cNvSpPr>
            <a:spLocks noChangeShapeType="1"/>
          </p:cNvSpPr>
          <p:nvPr/>
        </p:nvSpPr>
        <p:spPr bwMode="auto">
          <a:xfrm>
            <a:off x="3117850" y="3740150"/>
            <a:ext cx="190500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Line 40"/>
          <p:cNvSpPr>
            <a:spLocks noChangeShapeType="1"/>
          </p:cNvSpPr>
          <p:nvPr/>
        </p:nvSpPr>
        <p:spPr bwMode="auto">
          <a:xfrm flipH="1">
            <a:off x="3073400" y="4356100"/>
            <a:ext cx="222250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Text Box 41"/>
          <p:cNvSpPr txBox="1">
            <a:spLocks noChangeArrowheads="1"/>
          </p:cNvSpPr>
          <p:nvPr/>
        </p:nvSpPr>
        <p:spPr bwMode="auto">
          <a:xfrm>
            <a:off x="2119313" y="3897313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40" name="Text Box 42"/>
          <p:cNvSpPr txBox="1">
            <a:spLocks noChangeArrowheads="1"/>
          </p:cNvSpPr>
          <p:nvPr/>
        </p:nvSpPr>
        <p:spPr bwMode="auto">
          <a:xfrm>
            <a:off x="2109788" y="409257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41" name="Text Box 43"/>
          <p:cNvSpPr txBox="1">
            <a:spLocks noChangeArrowheads="1"/>
          </p:cNvSpPr>
          <p:nvPr/>
        </p:nvSpPr>
        <p:spPr bwMode="auto">
          <a:xfrm>
            <a:off x="2684463" y="3460750"/>
            <a:ext cx="860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400" b="1"/>
              <a:t>Rewound</a:t>
            </a:r>
            <a:br>
              <a:rPr lang="en-US" sz="1400" b="1"/>
            </a:br>
            <a:r>
              <a:rPr lang="en-US" sz="1400" b="1"/>
              <a:t>DNA</a:t>
            </a:r>
          </a:p>
        </p:txBody>
      </p:sp>
      <p:sp>
        <p:nvSpPr>
          <p:cNvPr id="25642" name="Text Box 44"/>
          <p:cNvSpPr txBox="1">
            <a:spLocks noChangeArrowheads="1"/>
          </p:cNvSpPr>
          <p:nvPr/>
        </p:nvSpPr>
        <p:spPr bwMode="auto">
          <a:xfrm>
            <a:off x="2684463" y="4584700"/>
            <a:ext cx="860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400" b="1"/>
              <a:t>RNA</a:t>
            </a:r>
            <a:br>
              <a:rPr lang="en-US" sz="1400" b="1"/>
            </a:br>
            <a:r>
              <a:rPr lang="en-US" sz="1400" b="1"/>
              <a:t>transcript</a:t>
            </a:r>
          </a:p>
        </p:txBody>
      </p:sp>
      <p:sp>
        <p:nvSpPr>
          <p:cNvPr id="25643" name="Text Box 45"/>
          <p:cNvSpPr txBox="1">
            <a:spLocks noChangeArrowheads="1"/>
          </p:cNvSpPr>
          <p:nvPr/>
        </p:nvSpPr>
        <p:spPr bwMode="auto">
          <a:xfrm>
            <a:off x="2849563" y="4227513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44" name="Text Box 46"/>
          <p:cNvSpPr txBox="1">
            <a:spLocks noChangeArrowheads="1"/>
          </p:cNvSpPr>
          <p:nvPr/>
        </p:nvSpPr>
        <p:spPr bwMode="auto">
          <a:xfrm>
            <a:off x="4646613" y="4794250"/>
            <a:ext cx="9810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Termination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4351338" y="4787900"/>
            <a:ext cx="207962" cy="203200"/>
            <a:chOff x="2739" y="1015"/>
            <a:chExt cx="131" cy="128"/>
          </a:xfrm>
        </p:grpSpPr>
        <p:sp>
          <p:nvSpPr>
            <p:cNvPr id="25658" name="Oval 48"/>
            <p:cNvSpPr>
              <a:spLocks noChangeArrowheads="1"/>
            </p:cNvSpPr>
            <p:nvPr/>
          </p:nvSpPr>
          <p:spPr bwMode="auto">
            <a:xfrm>
              <a:off x="2739" y="1019"/>
              <a:ext cx="131" cy="124"/>
            </a:xfrm>
            <a:prstGeom prst="ellipse">
              <a:avLst/>
            </a:prstGeom>
            <a:solidFill>
              <a:srgbClr val="0072CA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9" name="Text Box 49"/>
            <p:cNvSpPr txBox="1">
              <a:spLocks noChangeArrowheads="1"/>
            </p:cNvSpPr>
            <p:nvPr/>
          </p:nvSpPr>
          <p:spPr bwMode="auto">
            <a:xfrm>
              <a:off x="2772" y="1015"/>
              <a:ext cx="83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sz="1400" b="1">
                  <a:solidFill>
                    <a:schemeClr val="bg1"/>
                  </a:solidFill>
                </a:rPr>
                <a:t>3</a:t>
              </a:r>
              <a:endParaRPr lang="en-US" sz="1400" b="1"/>
            </a:p>
          </p:txBody>
        </p:sp>
      </p:grpSp>
      <p:sp>
        <p:nvSpPr>
          <p:cNvPr id="25646" name="Text Box 50"/>
          <p:cNvSpPr txBox="1">
            <a:spLocks noChangeArrowheads="1"/>
          </p:cNvSpPr>
          <p:nvPr/>
        </p:nvSpPr>
        <p:spPr bwMode="auto">
          <a:xfrm>
            <a:off x="6008688" y="577532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47" name="Text Box 51"/>
          <p:cNvSpPr txBox="1">
            <a:spLocks noChangeArrowheads="1"/>
          </p:cNvSpPr>
          <p:nvPr/>
        </p:nvSpPr>
        <p:spPr bwMode="auto">
          <a:xfrm>
            <a:off x="6367463" y="5516563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48" name="Text Box 52"/>
          <p:cNvSpPr txBox="1">
            <a:spLocks noChangeArrowheads="1"/>
          </p:cNvSpPr>
          <p:nvPr/>
        </p:nvSpPr>
        <p:spPr bwMode="auto">
          <a:xfrm>
            <a:off x="2843213" y="5776913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49" name="Text Box 53"/>
          <p:cNvSpPr txBox="1">
            <a:spLocks noChangeArrowheads="1"/>
          </p:cNvSpPr>
          <p:nvPr/>
        </p:nvSpPr>
        <p:spPr bwMode="auto">
          <a:xfrm>
            <a:off x="3186113" y="5899150"/>
            <a:ext cx="23653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Completed RNA transcript</a:t>
            </a:r>
          </a:p>
        </p:txBody>
      </p:sp>
      <p:sp>
        <p:nvSpPr>
          <p:cNvPr id="25650" name="Text Box 54"/>
          <p:cNvSpPr txBox="1">
            <a:spLocks noChangeArrowheads="1"/>
          </p:cNvSpPr>
          <p:nvPr/>
        </p:nvSpPr>
        <p:spPr bwMode="auto">
          <a:xfrm>
            <a:off x="2709863" y="6324600"/>
            <a:ext cx="3552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Direction of transcription (“downstream”)</a:t>
            </a:r>
          </a:p>
        </p:txBody>
      </p:sp>
      <p:sp>
        <p:nvSpPr>
          <p:cNvPr id="25651" name="Text Box 55"/>
          <p:cNvSpPr txBox="1">
            <a:spLocks noChangeArrowheads="1"/>
          </p:cNvSpPr>
          <p:nvPr/>
        </p:nvSpPr>
        <p:spPr bwMode="auto">
          <a:xfrm>
            <a:off x="2119313" y="5326063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52" name="Text Box 56"/>
          <p:cNvSpPr txBox="1">
            <a:spLocks noChangeArrowheads="1"/>
          </p:cNvSpPr>
          <p:nvPr/>
        </p:nvSpPr>
        <p:spPr bwMode="auto">
          <a:xfrm>
            <a:off x="2109788" y="552132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53" name="Text Box 57"/>
          <p:cNvSpPr txBox="1">
            <a:spLocks noChangeArrowheads="1"/>
          </p:cNvSpPr>
          <p:nvPr/>
        </p:nvSpPr>
        <p:spPr bwMode="auto">
          <a:xfrm>
            <a:off x="6364288" y="531812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5654" name="Text Box 58"/>
          <p:cNvSpPr txBox="1">
            <a:spLocks noChangeArrowheads="1"/>
          </p:cNvSpPr>
          <p:nvPr/>
        </p:nvSpPr>
        <p:spPr bwMode="auto">
          <a:xfrm>
            <a:off x="4633913" y="1358900"/>
            <a:ext cx="8032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Initiation</a:t>
            </a: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338638" y="1352550"/>
            <a:ext cx="207962" cy="203200"/>
            <a:chOff x="2739" y="1015"/>
            <a:chExt cx="131" cy="128"/>
          </a:xfrm>
        </p:grpSpPr>
        <p:sp>
          <p:nvSpPr>
            <p:cNvPr id="25656" name="Oval 60"/>
            <p:cNvSpPr>
              <a:spLocks noChangeArrowheads="1"/>
            </p:cNvSpPr>
            <p:nvPr/>
          </p:nvSpPr>
          <p:spPr bwMode="auto">
            <a:xfrm>
              <a:off x="2739" y="1019"/>
              <a:ext cx="131" cy="124"/>
            </a:xfrm>
            <a:prstGeom prst="ellipse">
              <a:avLst/>
            </a:prstGeom>
            <a:solidFill>
              <a:srgbClr val="0072CA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7" name="Text Box 61"/>
            <p:cNvSpPr txBox="1">
              <a:spLocks noChangeArrowheads="1"/>
            </p:cNvSpPr>
            <p:nvPr/>
          </p:nvSpPr>
          <p:spPr bwMode="auto">
            <a:xfrm>
              <a:off x="2772" y="1015"/>
              <a:ext cx="83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sz="1400" b="1">
                  <a:solidFill>
                    <a:schemeClr val="bg1"/>
                  </a:solidFill>
                </a:rPr>
                <a:t>1</a:t>
              </a:r>
              <a:endParaRPr lang="en-US" sz="1400" b="1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228600"/>
            <a:ext cx="8382000" cy="144655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marL="57150" marR="0" lvl="0" indent="-4763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Products of Gene Expression</a:t>
            </a: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endParaRPr kumimoji="0" lang="ar-IQ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7150" marR="0" lvl="0" indent="-4763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ar-IQ" sz="4400" b="0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Developing Story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911727"/>
            <a:ext cx="8305801" cy="403187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proteins aren’t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enzymes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so researchers later revised the hypothesis: one gene–one protein</a:t>
            </a:r>
          </a:p>
          <a:p>
            <a:pPr marL="350838" marR="0" lvl="0" indent="-350838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proteins are composed of several polypeptides, each of which has its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own gene</a:t>
            </a:r>
          </a:p>
          <a:p>
            <a:pPr marL="350838" marR="0" lvl="0" indent="-350838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Beadle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Tatum’s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hypothesis is now restated as the one gene–one polypeptide hypothesis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914400"/>
            <a:ext cx="8064500" cy="491826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bridge between genes and the proteins for which they code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Transcription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synthesis of RNA using information in DNA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Transcription produces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messenger RNA (mRNA)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Translation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synthesis of a polypeptide, using information in the mRNA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Ribosomes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the sites of translation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04800" y="381000"/>
            <a:ext cx="8534400" cy="324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prokaryotes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translation of mRNA can begin before transcription has finished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eukaryotic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cell, the nuclear envelope separates transcription from translation 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Eukaryotic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 transcripts are modified through RNA processing to yield the finished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mRNA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3703189"/>
            <a:ext cx="8382000" cy="334245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transcript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initial RNA transcript from any gene prior to processing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 dogma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concept that cells are governed by a cellular chain of command:  </a:t>
            </a:r>
            <a:endParaRPr kumimoji="0" lang="ar-IQ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  <a:sym typeface="Symbol" pitchFamily="18" charset="2"/>
              </a:rPr>
              <a:t>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  <a:sym typeface="Symbol" pitchFamily="18" charset="2"/>
              </a:rPr>
              <a:t>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protein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17_03_GeneticInfoFlow-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722313"/>
            <a:ext cx="8548687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298825" y="3492500"/>
            <a:ext cx="530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DNA</a:t>
            </a:r>
            <a:endParaRPr lang="en-US" sz="1600" b="1"/>
          </a:p>
          <a:p>
            <a:endParaRPr lang="en-US" sz="1900" b="1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298825" y="4057650"/>
            <a:ext cx="6127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mRNA</a:t>
            </a:r>
            <a:endParaRPr lang="en-US" sz="1600" b="1"/>
          </a:p>
          <a:p>
            <a:endParaRPr lang="en-US" sz="1900" b="1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146425" y="4311650"/>
            <a:ext cx="955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Ribosome</a:t>
            </a:r>
          </a:p>
          <a:p>
            <a:endParaRPr lang="en-US" sz="1900" b="1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066925" y="5035550"/>
            <a:ext cx="10318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Polypeptide</a:t>
            </a:r>
          </a:p>
          <a:p>
            <a:endParaRPr lang="en-US" sz="1900" b="1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796925" y="3619500"/>
            <a:ext cx="1520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TRANSCRIPTION</a:t>
            </a:r>
            <a:endParaRPr lang="en-US" sz="1600" b="1"/>
          </a:p>
          <a:p>
            <a:endParaRPr lang="en-US" sz="1900" b="1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892175" y="4559300"/>
            <a:ext cx="138112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TRANSLATION</a:t>
            </a:r>
            <a:endParaRPr lang="en-US" sz="1600" b="1"/>
          </a:p>
          <a:p>
            <a:endParaRPr lang="en-US" sz="1900" b="1" dirty="0"/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273675" y="2063750"/>
            <a:ext cx="1520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TRANSCRIPTION</a:t>
            </a:r>
            <a:endParaRPr lang="en-US" sz="1600" b="1"/>
          </a:p>
          <a:p>
            <a:endParaRPr lang="en-US" sz="1900" b="1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216525" y="4324350"/>
            <a:ext cx="138112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TRANSLATION</a:t>
            </a:r>
            <a:endParaRPr lang="en-US" sz="1600" b="1"/>
          </a:p>
          <a:p>
            <a:endParaRPr lang="en-US" sz="1900" b="1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6689725" y="4997450"/>
            <a:ext cx="10318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Polypeptide</a:t>
            </a:r>
          </a:p>
          <a:p>
            <a:endParaRPr lang="en-US" sz="1900" b="1"/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7185025" y="4381500"/>
            <a:ext cx="955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Ribosome</a:t>
            </a:r>
          </a:p>
          <a:p>
            <a:endParaRPr lang="en-US" sz="1900" b="1"/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7096125" y="1962150"/>
            <a:ext cx="530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DNA</a:t>
            </a:r>
            <a:endParaRPr lang="en-US" sz="1600" b="1"/>
          </a:p>
          <a:p>
            <a:endParaRPr lang="en-US" sz="1900" b="1"/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315075" y="3276600"/>
            <a:ext cx="6127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mRNA</a:t>
            </a:r>
            <a:endParaRPr lang="en-US" sz="1600" b="1"/>
          </a:p>
          <a:p>
            <a:endParaRPr lang="en-US" sz="1900" b="1"/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7045325" y="2603500"/>
            <a:ext cx="10001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Pre-mRNA</a:t>
            </a:r>
            <a:endParaRPr lang="en-US" sz="1600" b="1"/>
          </a:p>
          <a:p>
            <a:endParaRPr lang="en-US" sz="1900" b="1"/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5197475" y="2736850"/>
            <a:ext cx="1520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RNA PROCESSING</a:t>
            </a:r>
            <a:endParaRPr lang="en-US" sz="1600" b="1"/>
          </a:p>
          <a:p>
            <a:endParaRPr lang="en-US" sz="1900" b="1"/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327025" y="5746750"/>
            <a:ext cx="2060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(a) Bacterial cell</a:t>
            </a:r>
          </a:p>
          <a:p>
            <a:endParaRPr lang="en-US" sz="1900" b="1"/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4683125" y="5772150"/>
            <a:ext cx="2060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(b) Eukaryotic cell</a:t>
            </a:r>
          </a:p>
          <a:p>
            <a:endParaRPr lang="en-US" sz="1900" b="1"/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7451725" y="958850"/>
            <a:ext cx="8159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Nuclear</a:t>
            </a:r>
            <a:br>
              <a:rPr lang="en-US" sz="1400" b="1"/>
            </a:br>
            <a:r>
              <a:rPr lang="en-US" sz="1400" b="1"/>
              <a:t>envelope</a:t>
            </a:r>
            <a:endParaRPr lang="en-US" sz="1900" b="1"/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 flipV="1">
            <a:off x="7239000" y="1073150"/>
            <a:ext cx="1905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" y="469900"/>
            <a:ext cx="8534400" cy="76944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Codons</a:t>
            </a: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Triplets of Nucleotides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374775"/>
            <a:ext cx="8458200" cy="422885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flow of information from gene to protein is based on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triplet code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 series of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nonoverlapping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three-nucleotide words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words of a gene are transcribed into complementary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nonoverlapping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three-nucleotide words of mRNA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words are then translated into a chain of amino acids, forming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polypeptide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400"/>
            <a:ext cx="2590800" cy="304800"/>
          </a:xfrm>
        </p:spPr>
        <p:txBody>
          <a:bodyPr/>
          <a:lstStyle/>
          <a:p>
            <a:pPr eaLnBrk="1" hangingPunct="1"/>
            <a:r>
              <a:rPr lang="en-US" sz="1200" b="0">
                <a:latin typeface="Arial" charset="0"/>
              </a:rPr>
              <a:t>Figure 17.4</a:t>
            </a:r>
          </a:p>
        </p:txBody>
      </p:sp>
      <p:pic>
        <p:nvPicPr>
          <p:cNvPr id="15363" name="Picture 3" descr="17_04TripletCode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965200"/>
            <a:ext cx="8548687" cy="492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03225" y="990600"/>
            <a:ext cx="11144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900" b="1"/>
              <a:t>DNA</a:t>
            </a:r>
            <a:br>
              <a:rPr lang="en-US" sz="1900" b="1"/>
            </a:br>
            <a:r>
              <a:rPr lang="en-US" sz="1900" b="1"/>
              <a:t>template</a:t>
            </a:r>
            <a:br>
              <a:rPr lang="en-US" sz="1900" b="1"/>
            </a:br>
            <a:r>
              <a:rPr lang="en-US" sz="1900" b="1"/>
              <a:t>strand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03225" y="2755900"/>
            <a:ext cx="1978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TRANSCRIPTION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15925" y="3606800"/>
            <a:ext cx="1978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mRNA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66725" y="4305300"/>
            <a:ext cx="1978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TRANSLATION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03225" y="4978400"/>
            <a:ext cx="1978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Protein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079625" y="5499100"/>
            <a:ext cx="1978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Amino acid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57425" y="4013200"/>
            <a:ext cx="1978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Codon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441575" y="4972050"/>
            <a:ext cx="5492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Trp</a:t>
            </a:r>
            <a:endParaRPr lang="en-US" sz="1600" b="1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457575" y="4965700"/>
            <a:ext cx="5492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Phe</a:t>
            </a:r>
            <a:endParaRPr lang="en-US" sz="1600" b="1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524375" y="4959350"/>
            <a:ext cx="5492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Gly</a:t>
            </a:r>
            <a:endParaRPr lang="en-US" sz="1600" b="1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844675" y="3594100"/>
            <a:ext cx="327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5</a:t>
            </a:r>
            <a:r>
              <a:rPr lang="en-US" sz="1800" b="1">
                <a:sym typeface="Symbol" pitchFamily="18" charset="2"/>
              </a:rPr>
              <a:t></a:t>
            </a:r>
            <a:endParaRPr lang="en-US" sz="1800" b="1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831975" y="2324100"/>
            <a:ext cx="327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5</a:t>
            </a:r>
            <a:r>
              <a:rPr lang="en-US" sz="1800" b="1">
                <a:sym typeface="Symbol" pitchFamily="18" charset="2"/>
              </a:rPr>
              <a:t></a:t>
            </a:r>
            <a:endParaRPr lang="en-US" sz="1800" b="1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565775" y="4978400"/>
            <a:ext cx="5492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Ser</a:t>
            </a:r>
            <a:endParaRPr lang="en-US" sz="1600" b="1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18757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U</a:t>
            </a:r>
            <a:endParaRPr lang="en-US" sz="1600" b="1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23532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U</a:t>
            </a:r>
            <a:endParaRPr lang="en-US" sz="1600" b="1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57187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U</a:t>
            </a:r>
            <a:endParaRPr lang="en-US" sz="1600" b="1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93382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U</a:t>
            </a:r>
            <a:endParaRPr lang="en-US" sz="1600" b="1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530542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U</a:t>
            </a:r>
            <a:endParaRPr lang="en-US" sz="1600" b="1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346825" y="3594100"/>
            <a:ext cx="327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3</a:t>
            </a:r>
            <a:r>
              <a:rPr lang="en-US" sz="1800" b="1">
                <a:sym typeface="Symbol" pitchFamily="18" charset="2"/>
              </a:rPr>
              <a:t></a:t>
            </a:r>
            <a:endParaRPr lang="en-US" sz="1800" b="1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340475" y="2311400"/>
            <a:ext cx="327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3</a:t>
            </a:r>
            <a:r>
              <a:rPr lang="en-US" sz="1800" b="1">
                <a:sym typeface="Symbol" pitchFamily="18" charset="2"/>
              </a:rPr>
              <a:t></a:t>
            </a:r>
            <a:endParaRPr lang="en-US" sz="1800" b="1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340475" y="1327150"/>
            <a:ext cx="327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5</a:t>
            </a:r>
            <a:r>
              <a:rPr lang="en-US" sz="1800" b="1">
                <a:sym typeface="Symbol" pitchFamily="18" charset="2"/>
              </a:rPr>
              <a:t></a:t>
            </a:r>
            <a:endParaRPr lang="en-US" sz="1800" b="1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1838325" y="1346200"/>
            <a:ext cx="327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3</a:t>
            </a:r>
            <a:r>
              <a:rPr lang="en-US" sz="1800" b="1">
                <a:sym typeface="Symbol" pitchFamily="18" charset="2"/>
              </a:rPr>
              <a:t></a:t>
            </a:r>
            <a:endParaRPr lang="en-US" sz="1800" b="1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253047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600" b="1"/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2536825" y="210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600" b="1"/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427037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600" b="1"/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61962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600" b="1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96252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600" b="1"/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565467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600" b="1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1168400" y="1617663"/>
            <a:ext cx="422275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AutoShape 33"/>
          <p:cNvSpPr>
            <a:spLocks/>
          </p:cNvSpPr>
          <p:nvPr/>
        </p:nvSpPr>
        <p:spPr bwMode="auto">
          <a:xfrm>
            <a:off x="1562100" y="1295400"/>
            <a:ext cx="222250" cy="654050"/>
          </a:xfrm>
          <a:prstGeom prst="leftBrace">
            <a:avLst>
              <a:gd name="adj1" fmla="val 2452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AutoShape 34"/>
          <p:cNvSpPr>
            <a:spLocks/>
          </p:cNvSpPr>
          <p:nvPr/>
        </p:nvSpPr>
        <p:spPr bwMode="auto">
          <a:xfrm rot="-5400000">
            <a:off x="2511425" y="3451225"/>
            <a:ext cx="222250" cy="927100"/>
          </a:xfrm>
          <a:prstGeom prst="leftBrace">
            <a:avLst>
              <a:gd name="adj1" fmla="val 3476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AutoShape 35"/>
          <p:cNvSpPr>
            <a:spLocks/>
          </p:cNvSpPr>
          <p:nvPr/>
        </p:nvSpPr>
        <p:spPr bwMode="auto">
          <a:xfrm rot="-5400000">
            <a:off x="3546475" y="3451225"/>
            <a:ext cx="222250" cy="927100"/>
          </a:xfrm>
          <a:prstGeom prst="leftBrace">
            <a:avLst>
              <a:gd name="adj1" fmla="val 3476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AutoShape 36"/>
          <p:cNvSpPr>
            <a:spLocks/>
          </p:cNvSpPr>
          <p:nvPr/>
        </p:nvSpPr>
        <p:spPr bwMode="auto">
          <a:xfrm rot="-5400000">
            <a:off x="4587875" y="3451225"/>
            <a:ext cx="222250" cy="927100"/>
          </a:xfrm>
          <a:prstGeom prst="leftBrace">
            <a:avLst>
              <a:gd name="adj1" fmla="val 3476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AutoShape 37"/>
          <p:cNvSpPr>
            <a:spLocks/>
          </p:cNvSpPr>
          <p:nvPr/>
        </p:nvSpPr>
        <p:spPr bwMode="auto">
          <a:xfrm rot="-5400000">
            <a:off x="5635625" y="3451225"/>
            <a:ext cx="222250" cy="927100"/>
          </a:xfrm>
          <a:prstGeom prst="leftBrace">
            <a:avLst>
              <a:gd name="adj1" fmla="val 3476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2193925" y="209550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T</a:t>
            </a:r>
            <a:endParaRPr lang="en-US" sz="1600" b="1"/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535238" y="1570038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600" b="1"/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599757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600" b="1"/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6003925" y="209550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600" b="1"/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5305425" y="156210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600" b="1"/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3927475" y="156210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600" b="1"/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3578225" y="156210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600" b="1"/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3235325" y="156210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600" b="1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2193925" y="156210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A</a:t>
            </a:r>
            <a:endParaRPr lang="en-US" sz="1600" b="1"/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3235325" y="209550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T</a:t>
            </a:r>
            <a:endParaRPr lang="en-US" sz="1600" b="1"/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3590925" y="209550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T</a:t>
            </a:r>
            <a:endParaRPr lang="en-US" sz="1600" b="1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933825" y="209550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T</a:t>
            </a:r>
            <a:endParaRPr lang="en-US" sz="1600" b="1"/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5318125" y="2109788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T</a:t>
            </a:r>
            <a:endParaRPr lang="en-US" sz="1600" b="1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6010275" y="15684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T</a:t>
            </a:r>
            <a:endParaRPr lang="en-US" sz="1600" b="1"/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2867025" y="337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600" b="1"/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2873375" y="210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600" b="1"/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4262438" y="210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600" b="1"/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4616450" y="2101850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600" b="1"/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2879725" y="1570038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600" b="1"/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4268788" y="1570038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600" b="1"/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4622800" y="1570038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600" b="1"/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4954588" y="1571625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600" b="1"/>
          </a:p>
        </p:txBody>
      </p:sp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5648325" y="1571625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G</a:t>
            </a:r>
            <a:endParaRPr lang="en-US" sz="1600" b="1"/>
          </a:p>
        </p:txBody>
      </p:sp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7327900" y="1263650"/>
            <a:ext cx="606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DNA</a:t>
            </a:r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7329488" y="1520825"/>
            <a:ext cx="10731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rgbClr val="00B050"/>
                </a:solidFill>
              </a:rPr>
              <a:t>mole</a:t>
            </a:r>
            <a:r>
              <a:rPr lang="en-US" sz="1800" b="1" dirty="0"/>
              <a:t>cule</a:t>
            </a:r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7693025" y="2198688"/>
            <a:ext cx="107315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Gene 1</a:t>
            </a:r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7775575" y="3113088"/>
            <a:ext cx="107315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Gene 2</a:t>
            </a:r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7404100" y="5284788"/>
            <a:ext cx="107315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800" b="1"/>
              <a:t>Gene 3</a:t>
            </a:r>
          </a:p>
        </p:txBody>
      </p:sp>
      <p:sp>
        <p:nvSpPr>
          <p:cNvPr id="15426" name="Line 66"/>
          <p:cNvSpPr>
            <a:spLocks noChangeShapeType="1"/>
          </p:cNvSpPr>
          <p:nvPr/>
        </p:nvSpPr>
        <p:spPr bwMode="auto">
          <a:xfrm flipH="1">
            <a:off x="7869238" y="1366838"/>
            <a:ext cx="568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4965700" y="2111375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600" b="1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5664200" y="2103438"/>
            <a:ext cx="16192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600" b="1">
                <a:solidFill>
                  <a:schemeClr val="bg1"/>
                </a:solidFill>
              </a:rPr>
              <a:t>C</a:t>
            </a:r>
            <a:endParaRPr lang="en-US" sz="16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914400"/>
            <a:ext cx="8534400" cy="487680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transcription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one of the two DNA strands, called 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template strand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provides a template for ordering the sequence of complementary  nucleotides in an RNA transcript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template strand is always the same strand for a given gene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translation, the mRNA base triplets, called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codons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are read in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  <a:sym typeface="Symbol" pitchFamily="18" charset="2"/>
              </a:rPr>
              <a:t>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  <a:sym typeface="Symbol" pitchFamily="18" charset="2"/>
              </a:rPr>
              <a:t>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direction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90366"/>
            <a:ext cx="8331200" cy="265303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Codons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along an mRNA molecule are read by translation machinery in the 5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  <a:sym typeface="Symbol" pitchFamily="18" charset="2"/>
              </a:rPr>
              <a:t>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  <a:sym typeface="Symbol" pitchFamily="18" charset="2"/>
              </a:rPr>
              <a:t>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direction </a:t>
            </a:r>
          </a:p>
          <a:p>
            <a:pPr marL="350838" marR="0" lvl="0" indent="-3508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specifies the amino acid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of 20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to be placed at the corresponding position along a polypeptide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970</Words>
  <Application>Microsoft Office PowerPoint</Application>
  <PresentationFormat>On-screen Show (4:3)</PresentationFormat>
  <Paragraphs>285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Figure 17.4</vt:lpstr>
      <vt:lpstr>PowerPoint Presentation</vt:lpstr>
      <vt:lpstr>PowerPoint Presentation</vt:lpstr>
      <vt:lpstr>PowerPoint Presentation</vt:lpstr>
      <vt:lpstr>Figure 17.5</vt:lpstr>
      <vt:lpstr>PowerPoint Presentation</vt:lpstr>
      <vt:lpstr>PowerPoint Presentation</vt:lpstr>
      <vt:lpstr>PowerPoint Presentation</vt:lpstr>
      <vt:lpstr>Figure 17.7-4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</dc:creator>
  <cp:lastModifiedBy>saadmahdi saadmahdi</cp:lastModifiedBy>
  <cp:revision>20</cp:revision>
  <dcterms:created xsi:type="dcterms:W3CDTF">2006-08-16T00:00:00Z</dcterms:created>
  <dcterms:modified xsi:type="dcterms:W3CDTF">2024-03-21T00:37:25Z</dcterms:modified>
</cp:coreProperties>
</file>